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Roboto" panose="02000000000000000000" pitchFamily="2" charset="0"/>
      <p:regular r:id="rId17"/>
      <p:bold r:id="rId18"/>
    </p:embeddedFont>
    <p:embeddedFont>
      <p:font typeface="Roboto Medium" panose="02000000000000000000" pitchFamily="2"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2" d="100"/>
          <a:sy n="82" d="100"/>
        </p:scale>
        <p:origin x="6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0892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1.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918341"/>
            <a:ext cx="7049929"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Ứng Dụng Quản Lý Danh Bạ </a:t>
            </a:r>
            <a:endParaRPr lang="en-US" sz="4450" dirty="0"/>
          </a:p>
        </p:txBody>
      </p:sp>
      <p:sp>
        <p:nvSpPr>
          <p:cNvPr id="4" name="Text 1"/>
          <p:cNvSpPr/>
          <p:nvPr/>
        </p:nvSpPr>
        <p:spPr>
          <a:xfrm>
            <a:off x="6280190" y="396728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NGUYỄN TRUNG HIẾU - K225480106019</a:t>
            </a:r>
            <a:endParaRPr lang="en-US" sz="1750" dirty="0"/>
          </a:p>
        </p:txBody>
      </p:sp>
      <p:sp>
        <p:nvSpPr>
          <p:cNvPr id="5" name="Text 2"/>
          <p:cNvSpPr/>
          <p:nvPr/>
        </p:nvSpPr>
        <p:spPr>
          <a:xfrm>
            <a:off x="6280190" y="4585335"/>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Bài thuyết trình này giới thiệu ứng dụng quản lý danh bạ. Ứng dụng cho phép thêm, sửa, xóa liên hệ. Dữ liệu được lưu trữ trong file JSON.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2577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Kết Luận</a:t>
            </a:r>
            <a:endParaRPr lang="en-US" sz="4450" dirty="0"/>
          </a:p>
        </p:txBody>
      </p:sp>
      <p:sp>
        <p:nvSpPr>
          <p:cNvPr id="4" name="Shape 1"/>
          <p:cNvSpPr/>
          <p:nvPr/>
        </p:nvSpPr>
        <p:spPr>
          <a:xfrm>
            <a:off x="793790" y="2474714"/>
            <a:ext cx="170021" cy="853321"/>
          </a:xfrm>
          <a:prstGeom prst="roundRect">
            <a:avLst>
              <a:gd name="adj" fmla="val 56033"/>
            </a:avLst>
          </a:prstGeom>
          <a:solidFill>
            <a:srgbClr val="182567"/>
          </a:solidFill>
          <a:ln w="7620">
            <a:solidFill>
              <a:srgbClr val="313E80"/>
            </a:solidFill>
            <a:prstDash val="solid"/>
          </a:ln>
        </p:spPr>
      </p:sp>
      <p:sp>
        <p:nvSpPr>
          <p:cNvPr id="5" name="Text 2"/>
          <p:cNvSpPr/>
          <p:nvPr/>
        </p:nvSpPr>
        <p:spPr>
          <a:xfrm>
            <a:off x="1303973" y="247471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Củng Cố Kỹ Năng</a:t>
            </a:r>
            <a:endParaRPr lang="en-US" sz="2200" dirty="0"/>
          </a:p>
        </p:txBody>
      </p:sp>
      <p:sp>
        <p:nvSpPr>
          <p:cNvPr id="6" name="Text 3"/>
          <p:cNvSpPr/>
          <p:nvPr/>
        </p:nvSpPr>
        <p:spPr>
          <a:xfrm>
            <a:off x="1303973" y="2965133"/>
            <a:ext cx="7046238"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Bài tập giúp củng cố khả năng lập trình Python cơ bản.</a:t>
            </a:r>
            <a:endParaRPr lang="en-US" sz="1750" dirty="0"/>
          </a:p>
        </p:txBody>
      </p:sp>
      <p:sp>
        <p:nvSpPr>
          <p:cNvPr id="7" name="Shape 4"/>
          <p:cNvSpPr/>
          <p:nvPr/>
        </p:nvSpPr>
        <p:spPr>
          <a:xfrm>
            <a:off x="1133951" y="3554849"/>
            <a:ext cx="170021" cy="853321"/>
          </a:xfrm>
          <a:prstGeom prst="roundRect">
            <a:avLst>
              <a:gd name="adj" fmla="val 56033"/>
            </a:avLst>
          </a:prstGeom>
          <a:solidFill>
            <a:srgbClr val="182567"/>
          </a:solidFill>
          <a:ln w="7620">
            <a:solidFill>
              <a:srgbClr val="313E80"/>
            </a:solidFill>
            <a:prstDash val="solid"/>
          </a:ln>
        </p:spPr>
      </p:sp>
      <p:sp>
        <p:nvSpPr>
          <p:cNvPr id="8" name="Text 5"/>
          <p:cNvSpPr/>
          <p:nvPr/>
        </p:nvSpPr>
        <p:spPr>
          <a:xfrm>
            <a:off x="1644134" y="355484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Tiếp Cận GUI</a:t>
            </a:r>
            <a:endParaRPr lang="en-US" sz="2200" dirty="0"/>
          </a:p>
        </p:txBody>
      </p:sp>
      <p:sp>
        <p:nvSpPr>
          <p:cNvPr id="9" name="Text 6"/>
          <p:cNvSpPr/>
          <p:nvPr/>
        </p:nvSpPr>
        <p:spPr>
          <a:xfrm>
            <a:off x="1644134" y="4045268"/>
            <a:ext cx="6706076"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Tiếp cận kỹ năng thiết kế ứng dụng có giao diện người dùng.</a:t>
            </a:r>
            <a:endParaRPr lang="en-US" sz="1750" dirty="0"/>
          </a:p>
        </p:txBody>
      </p:sp>
      <p:sp>
        <p:nvSpPr>
          <p:cNvPr id="10" name="Shape 7"/>
          <p:cNvSpPr/>
          <p:nvPr/>
        </p:nvSpPr>
        <p:spPr>
          <a:xfrm>
            <a:off x="1474232" y="4634984"/>
            <a:ext cx="170021" cy="1942028"/>
          </a:xfrm>
          <a:prstGeom prst="roundRect">
            <a:avLst>
              <a:gd name="adj" fmla="val 56033"/>
            </a:avLst>
          </a:prstGeom>
          <a:solidFill>
            <a:srgbClr val="182567"/>
          </a:solidFill>
          <a:ln w="7620">
            <a:solidFill>
              <a:srgbClr val="313E80"/>
            </a:solidFill>
            <a:prstDash val="solid"/>
          </a:ln>
        </p:spPr>
      </p:sp>
      <p:sp>
        <p:nvSpPr>
          <p:cNvPr id="11" name="Text 8"/>
          <p:cNvSpPr/>
          <p:nvPr/>
        </p:nvSpPr>
        <p:spPr>
          <a:xfrm>
            <a:off x="1984415" y="463498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Kết quả </a:t>
            </a:r>
            <a:r>
              <a:rPr lang="en-US" sz="2200" dirty="0" err="1">
                <a:solidFill>
                  <a:srgbClr val="CFD0D8"/>
                </a:solidFill>
                <a:latin typeface="Roboto Medium" pitchFamily="34" charset="0"/>
                <a:ea typeface="Roboto Medium" pitchFamily="34" charset="-122"/>
                <a:cs typeface="Roboto Medium" pitchFamily="34" charset="-120"/>
              </a:rPr>
              <a:t>đạt</a:t>
            </a:r>
            <a:r>
              <a:rPr lang="en-US" sz="2200" dirty="0">
                <a:solidFill>
                  <a:srgbClr val="CFD0D8"/>
                </a:solidFill>
                <a:latin typeface="Roboto Medium" pitchFamily="34" charset="0"/>
                <a:ea typeface="Roboto Medium" pitchFamily="34" charset="-122"/>
                <a:cs typeface="Roboto Medium" pitchFamily="34" charset="-120"/>
              </a:rPr>
              <a:t> </a:t>
            </a:r>
            <a:r>
              <a:rPr lang="en-US" sz="2200" dirty="0" err="1">
                <a:solidFill>
                  <a:srgbClr val="CFD0D8"/>
                </a:solidFill>
                <a:latin typeface="Roboto Medium" pitchFamily="34" charset="0"/>
                <a:ea typeface="Roboto Medium" pitchFamily="34" charset="-122"/>
                <a:cs typeface="Roboto Medium" pitchFamily="34" charset="-120"/>
              </a:rPr>
              <a:t>được</a:t>
            </a:r>
            <a:endParaRPr lang="en-US" sz="2200" dirty="0"/>
          </a:p>
        </p:txBody>
      </p:sp>
      <p:sp>
        <p:nvSpPr>
          <p:cNvPr id="12" name="Text 9"/>
          <p:cNvSpPr/>
          <p:nvPr/>
        </p:nvSpPr>
        <p:spPr>
          <a:xfrm>
            <a:off x="1984415" y="5125403"/>
            <a:ext cx="6365796"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Chương trình quản lý danh bạ đã đáp ứng được các yêu cầu cơ bản. Giao diện đồ họa được xây dựng thân thiện với người dùng, các thao tác xử lý nhanh, dữ liệu được lưu trữ ổn định dưới dạng file JSON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6856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Các Bước Triển Khai</a:t>
            </a:r>
            <a:endParaRPr lang="en-US" sz="4450" dirty="0"/>
          </a:p>
        </p:txBody>
      </p:sp>
      <p:pic>
        <p:nvPicPr>
          <p:cNvPr id="4" name="Image 1" descr="preencoded.png"/>
          <p:cNvPicPr>
            <a:picLocks noChangeAspect="1"/>
          </p:cNvPicPr>
          <p:nvPr/>
        </p:nvPicPr>
        <p:blipFill>
          <a:blip r:embed="rId4"/>
          <a:stretch>
            <a:fillRect/>
          </a:stretch>
        </p:blipFill>
        <p:spPr>
          <a:xfrm>
            <a:off x="6280190" y="1917502"/>
            <a:ext cx="1134070" cy="1360884"/>
          </a:xfrm>
          <a:prstGeom prst="rect">
            <a:avLst/>
          </a:prstGeom>
        </p:spPr>
      </p:pic>
      <p:sp>
        <p:nvSpPr>
          <p:cNvPr id="5" name="Text 1"/>
          <p:cNvSpPr/>
          <p:nvPr/>
        </p:nvSpPr>
        <p:spPr>
          <a:xfrm>
            <a:off x="7754422" y="21443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Module contacts.py</a:t>
            </a:r>
            <a:endParaRPr lang="en-US" sz="2200" dirty="0"/>
          </a:p>
        </p:txBody>
      </p:sp>
      <p:sp>
        <p:nvSpPr>
          <p:cNvPr id="6" name="Text 2"/>
          <p:cNvSpPr/>
          <p:nvPr/>
        </p:nvSpPr>
        <p:spPr>
          <a:xfrm>
            <a:off x="7754422" y="2634734"/>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Chứa class quản lý danh sách, tải/lưu dữ liệu.</a:t>
            </a:r>
            <a:endParaRPr lang="en-US" sz="1750" dirty="0"/>
          </a:p>
        </p:txBody>
      </p:sp>
      <p:pic>
        <p:nvPicPr>
          <p:cNvPr id="7" name="Image 2" descr="preencoded.png"/>
          <p:cNvPicPr>
            <a:picLocks noChangeAspect="1"/>
          </p:cNvPicPr>
          <p:nvPr/>
        </p:nvPicPr>
        <p:blipFill>
          <a:blip r:embed="rId5"/>
          <a:stretch>
            <a:fillRect/>
          </a:stretch>
        </p:blipFill>
        <p:spPr>
          <a:xfrm>
            <a:off x="6280190" y="3278386"/>
            <a:ext cx="1134070" cy="1360884"/>
          </a:xfrm>
          <a:prstGeom prst="rect">
            <a:avLst/>
          </a:prstGeom>
        </p:spPr>
      </p:pic>
      <p:sp>
        <p:nvSpPr>
          <p:cNvPr id="8" name="Text 3"/>
          <p:cNvSpPr/>
          <p:nvPr/>
        </p:nvSpPr>
        <p:spPr>
          <a:xfrm>
            <a:off x="7754422" y="35052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Class GUI</a:t>
            </a:r>
            <a:endParaRPr lang="en-US" sz="2200" dirty="0"/>
          </a:p>
        </p:txBody>
      </p:sp>
      <p:sp>
        <p:nvSpPr>
          <p:cNvPr id="9" name="Text 4"/>
          <p:cNvSpPr/>
          <p:nvPr/>
        </p:nvSpPr>
        <p:spPr>
          <a:xfrm>
            <a:off x="7754422" y="3995618"/>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Thiết kế form nhập và Treeview.</a:t>
            </a:r>
            <a:endParaRPr lang="en-US" sz="1750" dirty="0"/>
          </a:p>
        </p:txBody>
      </p:sp>
      <p:pic>
        <p:nvPicPr>
          <p:cNvPr id="10" name="Image 3" descr="preencoded.png"/>
          <p:cNvPicPr>
            <a:picLocks noChangeAspect="1"/>
          </p:cNvPicPr>
          <p:nvPr/>
        </p:nvPicPr>
        <p:blipFill>
          <a:blip r:embed="rId6"/>
          <a:stretch>
            <a:fillRect/>
          </a:stretch>
        </p:blipFill>
        <p:spPr>
          <a:xfrm>
            <a:off x="6280190" y="4639270"/>
            <a:ext cx="1134070" cy="1360884"/>
          </a:xfrm>
          <a:prstGeom prst="rect">
            <a:avLst/>
          </a:prstGeom>
        </p:spPr>
      </p:pic>
      <p:sp>
        <p:nvSpPr>
          <p:cNvPr id="11" name="Text 5"/>
          <p:cNvSpPr/>
          <p:nvPr/>
        </p:nvSpPr>
        <p:spPr>
          <a:xfrm>
            <a:off x="7754422" y="486608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Map Nút</a:t>
            </a:r>
            <a:endParaRPr lang="en-US" sz="2200" dirty="0"/>
          </a:p>
        </p:txBody>
      </p:sp>
      <p:sp>
        <p:nvSpPr>
          <p:cNvPr id="12" name="Text 6"/>
          <p:cNvSpPr/>
          <p:nvPr/>
        </p:nvSpPr>
        <p:spPr>
          <a:xfrm>
            <a:off x="7754422" y="5356503"/>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Gán các nút Thêm/Sửa/Xóa với các phương thức.</a:t>
            </a:r>
            <a:endParaRPr lang="en-US" sz="1750" dirty="0"/>
          </a:p>
        </p:txBody>
      </p:sp>
      <p:pic>
        <p:nvPicPr>
          <p:cNvPr id="13" name="Image 4" descr="preencoded.png"/>
          <p:cNvPicPr>
            <a:picLocks noChangeAspect="1"/>
          </p:cNvPicPr>
          <p:nvPr/>
        </p:nvPicPr>
        <p:blipFill>
          <a:blip r:embed="rId7"/>
          <a:stretch>
            <a:fillRect/>
          </a:stretch>
        </p:blipFill>
        <p:spPr>
          <a:xfrm>
            <a:off x="6280190" y="6000155"/>
            <a:ext cx="1134070" cy="1360884"/>
          </a:xfrm>
          <a:prstGeom prst="rect">
            <a:avLst/>
          </a:prstGeom>
        </p:spPr>
      </p:pic>
      <p:sp>
        <p:nvSpPr>
          <p:cNvPr id="14" name="Text 7"/>
          <p:cNvSpPr/>
          <p:nvPr/>
        </p:nvSpPr>
        <p:spPr>
          <a:xfrm>
            <a:off x="7754422" y="62269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Tự Động Tải</a:t>
            </a:r>
            <a:endParaRPr lang="en-US" sz="2200" dirty="0"/>
          </a:p>
        </p:txBody>
      </p:sp>
      <p:sp>
        <p:nvSpPr>
          <p:cNvPr id="15" name="Text 8"/>
          <p:cNvSpPr/>
          <p:nvPr/>
        </p:nvSpPr>
        <p:spPr>
          <a:xfrm>
            <a:off x="7754422" y="6717387"/>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Tự động tải file khi khởi động ứng dụng.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6088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Phân Tích Đầu Bài</a:t>
            </a:r>
            <a:endParaRPr lang="en-US" sz="4450" dirty="0"/>
          </a:p>
        </p:txBody>
      </p:sp>
      <p:sp>
        <p:nvSpPr>
          <p:cNvPr id="4" name="Shape 1"/>
          <p:cNvSpPr/>
          <p:nvPr/>
        </p:nvSpPr>
        <p:spPr>
          <a:xfrm>
            <a:off x="793790" y="2409825"/>
            <a:ext cx="3664863" cy="2546985"/>
          </a:xfrm>
          <a:prstGeom prst="roundRect">
            <a:avLst>
              <a:gd name="adj" fmla="val 3740"/>
            </a:avLst>
          </a:prstGeom>
          <a:solidFill>
            <a:srgbClr val="182567"/>
          </a:solidFill>
          <a:ln w="7620">
            <a:solidFill>
              <a:srgbClr val="313E80"/>
            </a:solidFill>
            <a:prstDash val="solid"/>
          </a:ln>
        </p:spPr>
      </p:sp>
      <p:sp>
        <p:nvSpPr>
          <p:cNvPr id="5" name="Text 2"/>
          <p:cNvSpPr/>
          <p:nvPr/>
        </p:nvSpPr>
        <p:spPr>
          <a:xfrm>
            <a:off x="1028224" y="26442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Mục Tiêu</a:t>
            </a:r>
            <a:endParaRPr lang="en-US" sz="2200" dirty="0"/>
          </a:p>
        </p:txBody>
      </p:sp>
      <p:sp>
        <p:nvSpPr>
          <p:cNvPr id="6" name="Text 3"/>
          <p:cNvSpPr/>
          <p:nvPr/>
        </p:nvSpPr>
        <p:spPr>
          <a:xfrm>
            <a:off x="1028224" y="3134678"/>
            <a:ext cx="3195995"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Xây dựng ứng dụng quản lý danh bạ đơn giản. Các tính năng cơ bản: thêm, sửa, xóa, tìm kiếm liên hệ.</a:t>
            </a:r>
            <a:endParaRPr lang="en-US" sz="1750" dirty="0"/>
          </a:p>
        </p:txBody>
      </p:sp>
      <p:sp>
        <p:nvSpPr>
          <p:cNvPr id="7" name="Shape 4"/>
          <p:cNvSpPr/>
          <p:nvPr/>
        </p:nvSpPr>
        <p:spPr>
          <a:xfrm>
            <a:off x="4685467" y="2409825"/>
            <a:ext cx="3664863" cy="2546985"/>
          </a:xfrm>
          <a:prstGeom prst="roundRect">
            <a:avLst>
              <a:gd name="adj" fmla="val 3740"/>
            </a:avLst>
          </a:prstGeom>
          <a:solidFill>
            <a:srgbClr val="182567"/>
          </a:solidFill>
          <a:ln w="7620">
            <a:solidFill>
              <a:srgbClr val="313E80"/>
            </a:solidFill>
            <a:prstDash val="solid"/>
          </a:ln>
        </p:spPr>
      </p:sp>
      <p:sp>
        <p:nvSpPr>
          <p:cNvPr id="8" name="Text 5"/>
          <p:cNvSpPr/>
          <p:nvPr/>
        </p:nvSpPr>
        <p:spPr>
          <a:xfrm>
            <a:off x="4919901" y="26442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Yêu Cầu Cụ Thể</a:t>
            </a:r>
            <a:endParaRPr lang="en-US" sz="2200" dirty="0"/>
          </a:p>
        </p:txBody>
      </p:sp>
      <p:sp>
        <p:nvSpPr>
          <p:cNvPr id="9" name="Text 6"/>
          <p:cNvSpPr/>
          <p:nvPr/>
        </p:nvSpPr>
        <p:spPr>
          <a:xfrm>
            <a:off x="4919901" y="3134678"/>
            <a:ext cx="3195995"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Đầu vào: form nhập name, phone, email. </a:t>
            </a:r>
            <a:endParaRPr lang="en-US" sz="1750" dirty="0"/>
          </a:p>
        </p:txBody>
      </p:sp>
      <p:sp>
        <p:nvSpPr>
          <p:cNvPr id="10" name="Text 7"/>
          <p:cNvSpPr/>
          <p:nvPr/>
        </p:nvSpPr>
        <p:spPr>
          <a:xfrm>
            <a:off x="4919901" y="3996571"/>
            <a:ext cx="3195995"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Đầu ra: bảng hiển thị, lưu trữ file contacts.json.</a:t>
            </a:r>
            <a:endParaRPr lang="en-US" sz="1750" dirty="0"/>
          </a:p>
        </p:txBody>
      </p:sp>
      <p:sp>
        <p:nvSpPr>
          <p:cNvPr id="11" name="Shape 8"/>
          <p:cNvSpPr/>
          <p:nvPr/>
        </p:nvSpPr>
        <p:spPr>
          <a:xfrm>
            <a:off x="793790" y="5183624"/>
            <a:ext cx="7556421" cy="1685092"/>
          </a:xfrm>
          <a:prstGeom prst="roundRect">
            <a:avLst>
              <a:gd name="adj" fmla="val 5654"/>
            </a:avLst>
          </a:prstGeom>
          <a:solidFill>
            <a:srgbClr val="182567"/>
          </a:solidFill>
          <a:ln w="7620">
            <a:solidFill>
              <a:srgbClr val="313E80"/>
            </a:solidFill>
            <a:prstDash val="solid"/>
          </a:ln>
        </p:spPr>
      </p:sp>
      <p:sp>
        <p:nvSpPr>
          <p:cNvPr id="12" name="Text 9"/>
          <p:cNvSpPr/>
          <p:nvPr/>
        </p:nvSpPr>
        <p:spPr>
          <a:xfrm>
            <a:off x="1028224" y="54180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Chức Năng Chính</a:t>
            </a:r>
            <a:endParaRPr lang="en-US" sz="2200" dirty="0"/>
          </a:p>
        </p:txBody>
      </p:sp>
      <p:sp>
        <p:nvSpPr>
          <p:cNvPr id="13" name="Text 10"/>
          <p:cNvSpPr/>
          <p:nvPr/>
        </p:nvSpPr>
        <p:spPr>
          <a:xfrm>
            <a:off x="1028224" y="5908477"/>
            <a:ext cx="7087553"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Đọc/ghi JSON, xử lý lỗi định dạng. Giao diện người dùng: Entry, Button, Treeview. Tìm kiếm theo tên.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5473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Thử Thách Triển Khai</a:t>
            </a:r>
            <a:endParaRPr lang="en-US" sz="4450" dirty="0"/>
          </a:p>
        </p:txBody>
      </p:sp>
      <p:pic>
        <p:nvPicPr>
          <p:cNvPr id="4" name="Image 1" descr="preencoded.png"/>
          <p:cNvPicPr>
            <a:picLocks noChangeAspect="1"/>
          </p:cNvPicPr>
          <p:nvPr/>
        </p:nvPicPr>
        <p:blipFill>
          <a:blip r:embed="rId4"/>
          <a:stretch>
            <a:fillRect/>
          </a:stretch>
        </p:blipFill>
        <p:spPr>
          <a:xfrm>
            <a:off x="793790" y="2743319"/>
            <a:ext cx="566976" cy="566976"/>
          </a:xfrm>
          <a:prstGeom prst="rect">
            <a:avLst/>
          </a:prstGeom>
        </p:spPr>
      </p:pic>
      <p:sp>
        <p:nvSpPr>
          <p:cNvPr id="5" name="Text 1"/>
          <p:cNvSpPr/>
          <p:nvPr/>
        </p:nvSpPr>
        <p:spPr>
          <a:xfrm>
            <a:off x="1587579" y="283833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Lưu Trữ Dữ Liệu</a:t>
            </a:r>
            <a:endParaRPr lang="en-US" sz="2200" dirty="0"/>
          </a:p>
        </p:txBody>
      </p:sp>
      <p:sp>
        <p:nvSpPr>
          <p:cNvPr id="6" name="Text 2"/>
          <p:cNvSpPr/>
          <p:nvPr/>
        </p:nvSpPr>
        <p:spPr>
          <a:xfrm>
            <a:off x="1587579" y="3328749"/>
            <a:ext cx="676263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Đảm bảo dữ liệu chính xác và có thể đọc lại khi khởi động.</a:t>
            </a:r>
            <a:endParaRPr lang="en-US" sz="1750" dirty="0"/>
          </a:p>
        </p:txBody>
      </p:sp>
      <p:pic>
        <p:nvPicPr>
          <p:cNvPr id="7" name="Image 2" descr="preencoded.png"/>
          <p:cNvPicPr>
            <a:picLocks noChangeAspect="1"/>
          </p:cNvPicPr>
          <p:nvPr/>
        </p:nvPicPr>
        <p:blipFill>
          <a:blip r:embed="rId5"/>
          <a:stretch>
            <a:fillRect/>
          </a:stretch>
        </p:blipFill>
        <p:spPr>
          <a:xfrm>
            <a:off x="793790" y="4184928"/>
            <a:ext cx="566976" cy="566976"/>
          </a:xfrm>
          <a:prstGeom prst="rect">
            <a:avLst/>
          </a:prstGeom>
        </p:spPr>
      </p:pic>
      <p:sp>
        <p:nvSpPr>
          <p:cNvPr id="8" name="Text 3"/>
          <p:cNvSpPr/>
          <p:nvPr/>
        </p:nvSpPr>
        <p:spPr>
          <a:xfrm>
            <a:off x="1587579" y="427994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Hiển Thị Treeview</a:t>
            </a:r>
            <a:endParaRPr lang="en-US" sz="2200" dirty="0"/>
          </a:p>
        </p:txBody>
      </p:sp>
      <p:sp>
        <p:nvSpPr>
          <p:cNvPr id="9" name="Text 4"/>
          <p:cNvSpPr/>
          <p:nvPr/>
        </p:nvSpPr>
        <p:spPr>
          <a:xfrm>
            <a:off x="1587579" y="4770358"/>
            <a:ext cx="676263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Quản lý hiển thị hợp lý, tránh lỗi hoặc sai dữ liệu.</a:t>
            </a:r>
            <a:endParaRPr lang="en-US" sz="1750" dirty="0"/>
          </a:p>
        </p:txBody>
      </p:sp>
      <p:pic>
        <p:nvPicPr>
          <p:cNvPr id="10" name="Image 3" descr="preencoded.png"/>
          <p:cNvPicPr>
            <a:picLocks noChangeAspect="1"/>
          </p:cNvPicPr>
          <p:nvPr/>
        </p:nvPicPr>
        <p:blipFill>
          <a:blip r:embed="rId6"/>
          <a:stretch>
            <a:fillRect/>
          </a:stretch>
        </p:blipFill>
        <p:spPr>
          <a:xfrm>
            <a:off x="793790" y="5626537"/>
            <a:ext cx="566976" cy="566976"/>
          </a:xfrm>
          <a:prstGeom prst="rect">
            <a:avLst/>
          </a:prstGeom>
        </p:spPr>
      </p:pic>
      <p:sp>
        <p:nvSpPr>
          <p:cNvPr id="11" name="Text 5"/>
          <p:cNvSpPr/>
          <p:nvPr/>
        </p:nvSpPr>
        <p:spPr>
          <a:xfrm>
            <a:off x="1587579" y="57215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Bắt Lỗi JSON</a:t>
            </a:r>
            <a:endParaRPr lang="en-US" sz="2200" dirty="0"/>
          </a:p>
        </p:txBody>
      </p:sp>
      <p:sp>
        <p:nvSpPr>
          <p:cNvPr id="12" name="Text 6"/>
          <p:cNvSpPr/>
          <p:nvPr/>
        </p:nvSpPr>
        <p:spPr>
          <a:xfrm>
            <a:off x="1587579" y="6211967"/>
            <a:ext cx="676263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Đòi hỏi hiểu biết về xử lý ngoại lệ và cấu trúc dữ liệu.</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5110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Kiến Thức Vận Dụng</a:t>
            </a:r>
            <a:endParaRPr lang="en-US" sz="4450" dirty="0"/>
          </a:p>
        </p:txBody>
      </p:sp>
      <p:sp>
        <p:nvSpPr>
          <p:cNvPr id="3" name="Text 1"/>
          <p:cNvSpPr/>
          <p:nvPr/>
        </p:nvSpPr>
        <p:spPr>
          <a:xfrm>
            <a:off x="2197418" y="3042999"/>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CFD0D8"/>
                </a:solidFill>
                <a:latin typeface="Roboto Medium" pitchFamily="34" charset="0"/>
                <a:ea typeface="Roboto Medium" pitchFamily="34" charset="-122"/>
                <a:cs typeface="Roboto Medium" pitchFamily="34" charset="-120"/>
              </a:rPr>
              <a:t>Thao Tác File JSON</a:t>
            </a:r>
            <a:endParaRPr lang="en-US" sz="2200" dirty="0"/>
          </a:p>
        </p:txBody>
      </p:sp>
      <p:sp>
        <p:nvSpPr>
          <p:cNvPr id="4" name="Text 2"/>
          <p:cNvSpPr/>
          <p:nvPr/>
        </p:nvSpPr>
        <p:spPr>
          <a:xfrm>
            <a:off x="793790" y="3533418"/>
            <a:ext cx="4238863" cy="362903"/>
          </a:xfrm>
          <a:prstGeom prst="rect">
            <a:avLst/>
          </a:prstGeom>
          <a:noFill/>
          <a:ln/>
        </p:spPr>
        <p:txBody>
          <a:bodyPr wrap="none" lIns="0" tIns="0" rIns="0" bIns="0" rtlCol="0" anchor="t"/>
          <a:lstStyle/>
          <a:p>
            <a:pPr marL="0" indent="0" algn="r">
              <a:lnSpc>
                <a:spcPts val="2850"/>
              </a:lnSpc>
              <a:buNone/>
            </a:pPr>
            <a:r>
              <a:rPr lang="en-US" sz="1750" dirty="0">
                <a:solidFill>
                  <a:srgbClr val="CFD0D8"/>
                </a:solidFill>
                <a:latin typeface="Roboto" pitchFamily="34" charset="0"/>
                <a:ea typeface="Roboto" pitchFamily="34" charset="-122"/>
                <a:cs typeface="Roboto" pitchFamily="34" charset="-120"/>
              </a:rPr>
              <a:t>Đọc, ghi, kiểm tra định dạng file JSON.</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pic>
        <p:nvPicPr>
          <p:cNvPr id="6" name="Image 1" descr="preencoded.png"/>
          <p:cNvPicPr>
            <a:picLocks noChangeAspect="1"/>
          </p:cNvPicPr>
          <p:nvPr/>
        </p:nvPicPr>
        <p:blipFill>
          <a:blip r:embed="rId4"/>
          <a:stretch>
            <a:fillRect/>
          </a:stretch>
        </p:blipFill>
        <p:spPr>
          <a:xfrm>
            <a:off x="6324362" y="3665458"/>
            <a:ext cx="318968" cy="398621"/>
          </a:xfrm>
          <a:prstGeom prst="rect">
            <a:avLst/>
          </a:prstGeom>
        </p:spPr>
      </p:pic>
      <p:sp>
        <p:nvSpPr>
          <p:cNvPr id="7" name="Text 3"/>
          <p:cNvSpPr/>
          <p:nvPr/>
        </p:nvSpPr>
        <p:spPr>
          <a:xfrm>
            <a:off x="9597628" y="28615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Quản Lý Dữ Liệu</a:t>
            </a:r>
            <a:endParaRPr lang="en-US" sz="2200" dirty="0"/>
          </a:p>
        </p:txBody>
      </p:sp>
      <p:sp>
        <p:nvSpPr>
          <p:cNvPr id="8" name="Text 4"/>
          <p:cNvSpPr/>
          <p:nvPr/>
        </p:nvSpPr>
        <p:spPr>
          <a:xfrm>
            <a:off x="9597628" y="3351967"/>
            <a:ext cx="4238982"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Tổ chức dữ liệu dưới dạng danh sách và từ điển.</a:t>
            </a:r>
            <a:endParaRPr lang="en-US" sz="1750" dirty="0"/>
          </a:p>
        </p:txBody>
      </p:sp>
      <p:pic>
        <p:nvPicPr>
          <p:cNvPr id="9" name="Image 2" descr="preencoded.png"/>
          <p:cNvPicPr>
            <a:picLocks noChangeAspect="1"/>
          </p:cNvPicPr>
          <p:nvPr/>
        </p:nvPicPr>
        <p:blipFill>
          <a:blip r:embed="rId5"/>
          <a:stretch>
            <a:fillRect/>
          </a:stretch>
        </p:blipFill>
        <p:spPr>
          <a:xfrm>
            <a:off x="5032653" y="2413516"/>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7986713" y="3665458"/>
            <a:ext cx="318968" cy="398621"/>
          </a:xfrm>
          <a:prstGeom prst="rect">
            <a:avLst/>
          </a:prstGeom>
        </p:spPr>
      </p:pic>
      <p:sp>
        <p:nvSpPr>
          <p:cNvPr id="11" name="Text 5"/>
          <p:cNvSpPr/>
          <p:nvPr/>
        </p:nvSpPr>
        <p:spPr>
          <a:xfrm>
            <a:off x="9597628" y="53141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Thiết Kế GUI</a:t>
            </a:r>
            <a:endParaRPr lang="en-US" sz="2200" dirty="0"/>
          </a:p>
        </p:txBody>
      </p:sp>
      <p:sp>
        <p:nvSpPr>
          <p:cNvPr id="12" name="Text 6"/>
          <p:cNvSpPr/>
          <p:nvPr/>
        </p:nvSpPr>
        <p:spPr>
          <a:xfrm>
            <a:off x="9597628" y="5804535"/>
            <a:ext cx="4238982"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Sử dụng Tkinter, phối hợp Entry, Button, Treeview.</a:t>
            </a:r>
            <a:endParaRPr lang="en-US" sz="1750" dirty="0"/>
          </a:p>
        </p:txBody>
      </p:sp>
      <p:pic>
        <p:nvPicPr>
          <p:cNvPr id="13" name="Image 4" descr="preencoded.png"/>
          <p:cNvPicPr>
            <a:picLocks noChangeAspect="1"/>
          </p:cNvPicPr>
          <p:nvPr/>
        </p:nvPicPr>
        <p:blipFill>
          <a:blip r:embed="rId7"/>
          <a:stretch>
            <a:fillRect/>
          </a:stretch>
        </p:blipFill>
        <p:spPr>
          <a:xfrm>
            <a:off x="5032653" y="2413516"/>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7986713" y="5327809"/>
            <a:ext cx="318968" cy="398621"/>
          </a:xfrm>
          <a:prstGeom prst="rect">
            <a:avLst/>
          </a:prstGeom>
        </p:spPr>
      </p:pic>
      <p:sp>
        <p:nvSpPr>
          <p:cNvPr id="15" name="Text 7"/>
          <p:cNvSpPr/>
          <p:nvPr/>
        </p:nvSpPr>
        <p:spPr>
          <a:xfrm>
            <a:off x="2197418" y="5495568"/>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CFD0D8"/>
                </a:solidFill>
                <a:latin typeface="Roboto Medium" pitchFamily="34" charset="0"/>
                <a:ea typeface="Roboto Medium" pitchFamily="34" charset="-122"/>
                <a:cs typeface="Roboto Medium" pitchFamily="34" charset="-120"/>
              </a:rPr>
              <a:t>Xử Lý Sự Kiện</a:t>
            </a:r>
            <a:endParaRPr lang="en-US" sz="2200" dirty="0"/>
          </a:p>
        </p:txBody>
      </p:sp>
      <p:sp>
        <p:nvSpPr>
          <p:cNvPr id="16" name="Text 8"/>
          <p:cNvSpPr/>
          <p:nvPr/>
        </p:nvSpPr>
        <p:spPr>
          <a:xfrm>
            <a:off x="793790" y="5985986"/>
            <a:ext cx="4238863" cy="362903"/>
          </a:xfrm>
          <a:prstGeom prst="rect">
            <a:avLst/>
          </a:prstGeom>
          <a:noFill/>
          <a:ln/>
        </p:spPr>
        <p:txBody>
          <a:bodyPr wrap="none" lIns="0" tIns="0" rIns="0" bIns="0" rtlCol="0" anchor="t"/>
          <a:lstStyle/>
          <a:p>
            <a:pPr marL="0" indent="0" algn="r">
              <a:lnSpc>
                <a:spcPts val="2850"/>
              </a:lnSpc>
              <a:buNone/>
            </a:pPr>
            <a:r>
              <a:rPr lang="en-US" sz="1750" dirty="0">
                <a:solidFill>
                  <a:srgbClr val="CFD0D8"/>
                </a:solidFill>
                <a:latin typeface="Roboto" pitchFamily="34" charset="0"/>
                <a:ea typeface="Roboto" pitchFamily="34" charset="-122"/>
                <a:cs typeface="Roboto" pitchFamily="34" charset="-120"/>
              </a:rPr>
              <a:t>Quản lý sự kiện trong ứng dụng GUI.</a:t>
            </a:r>
            <a:endParaRPr lang="en-US" sz="1750" dirty="0"/>
          </a:p>
        </p:txBody>
      </p:sp>
      <p:pic>
        <p:nvPicPr>
          <p:cNvPr id="17" name="Image 6" descr="preencoded.png"/>
          <p:cNvPicPr>
            <a:picLocks noChangeAspect="1"/>
          </p:cNvPicPr>
          <p:nvPr/>
        </p:nvPicPr>
        <p:blipFill>
          <a:blip r:embed="rId9"/>
          <a:stretch>
            <a:fillRect/>
          </a:stretch>
        </p:blipFill>
        <p:spPr>
          <a:xfrm>
            <a:off x="5032653" y="2413516"/>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6324362" y="5327809"/>
            <a:ext cx="318968" cy="39862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80000"/>
            </a:srgbClr>
          </a:solidFill>
          <a:ln/>
        </p:spPr>
      </p:sp>
      <p:sp>
        <p:nvSpPr>
          <p:cNvPr id="4" name="Text 1"/>
          <p:cNvSpPr/>
          <p:nvPr/>
        </p:nvSpPr>
        <p:spPr>
          <a:xfrm>
            <a:off x="793790" y="2585323"/>
            <a:ext cx="5670590" cy="708779"/>
          </a:xfrm>
          <a:prstGeom prst="rect">
            <a:avLst/>
          </a:prstGeom>
          <a:noFill/>
          <a:ln/>
        </p:spPr>
        <p:txBody>
          <a:bodyPr wrap="none" lIns="0" tIns="0" rIns="0" bIns="0" rtlCol="0" anchor="t"/>
          <a:lstStyle/>
          <a:p>
            <a:pPr marL="0" indent="0" algn="l">
              <a:lnSpc>
                <a:spcPts val="5550"/>
              </a:lnSpc>
              <a:buNone/>
            </a:pPr>
            <a:r>
              <a:rPr lang="en-US" sz="4450" dirty="0" err="1">
                <a:solidFill>
                  <a:srgbClr val="FFFFFF"/>
                </a:solidFill>
                <a:latin typeface="Roboto Medium" pitchFamily="34" charset="0"/>
                <a:ea typeface="Roboto Medium" pitchFamily="34" charset="-122"/>
                <a:cs typeface="Roboto Medium" pitchFamily="34" charset="-120"/>
              </a:rPr>
              <a:t>Thiết</a:t>
            </a:r>
            <a:r>
              <a:rPr lang="en-US" sz="4450" dirty="0">
                <a:solidFill>
                  <a:srgbClr val="FFFFFF"/>
                </a:solidFill>
                <a:latin typeface="Roboto Medium" pitchFamily="34" charset="0"/>
                <a:ea typeface="Roboto Medium" pitchFamily="34" charset="-122"/>
                <a:cs typeface="Roboto Medium" pitchFamily="34" charset="-120"/>
              </a:rPr>
              <a:t> </a:t>
            </a:r>
            <a:r>
              <a:rPr lang="vi-VN" sz="4450" dirty="0">
                <a:solidFill>
                  <a:srgbClr val="FFFFFF"/>
                </a:solidFill>
                <a:latin typeface="Roboto Medium" pitchFamily="34" charset="0"/>
                <a:ea typeface="Roboto Medium" pitchFamily="34" charset="-122"/>
                <a:cs typeface="Roboto Medium" pitchFamily="34" charset="-120"/>
              </a:rPr>
              <a:t>K</a:t>
            </a:r>
            <a:r>
              <a:rPr lang="en-US" sz="4450" dirty="0">
                <a:solidFill>
                  <a:srgbClr val="FFFFFF"/>
                </a:solidFill>
                <a:latin typeface="Roboto Medium" pitchFamily="34" charset="0"/>
                <a:ea typeface="Roboto Medium" pitchFamily="34" charset="-122"/>
                <a:cs typeface="Roboto Medium" pitchFamily="34" charset="-120"/>
              </a:rPr>
              <a:t>ế </a:t>
            </a:r>
            <a:r>
              <a:rPr lang="vi-VN" sz="4450" dirty="0">
                <a:solidFill>
                  <a:srgbClr val="FFFFFF"/>
                </a:solidFill>
                <a:latin typeface="Roboto Medium" pitchFamily="34" charset="0"/>
                <a:ea typeface="Roboto Medium" pitchFamily="34" charset="-122"/>
                <a:cs typeface="Roboto Medium" pitchFamily="34" charset="-120"/>
              </a:rPr>
              <a:t>C</a:t>
            </a:r>
            <a:r>
              <a:rPr lang="en-US" sz="4450" dirty="0" err="1">
                <a:solidFill>
                  <a:srgbClr val="FFFFFF"/>
                </a:solidFill>
                <a:latin typeface="Roboto Medium" pitchFamily="34" charset="0"/>
                <a:ea typeface="Roboto Medium" pitchFamily="34" charset="-122"/>
                <a:cs typeface="Roboto Medium" pitchFamily="34" charset="-120"/>
              </a:rPr>
              <a:t>hương</a:t>
            </a:r>
            <a:r>
              <a:rPr lang="en-US" sz="4450" dirty="0">
                <a:solidFill>
                  <a:srgbClr val="FFFFFF"/>
                </a:solidFill>
                <a:latin typeface="Roboto Medium" pitchFamily="34" charset="0"/>
                <a:ea typeface="Roboto Medium" pitchFamily="34" charset="-122"/>
                <a:cs typeface="Roboto Medium" pitchFamily="34" charset="-120"/>
              </a:rPr>
              <a:t> </a:t>
            </a:r>
            <a:r>
              <a:rPr lang="vi-VN" sz="4450" dirty="0">
                <a:solidFill>
                  <a:srgbClr val="FFFFFF"/>
                </a:solidFill>
                <a:latin typeface="Roboto Medium" pitchFamily="34" charset="0"/>
                <a:ea typeface="Roboto Medium" pitchFamily="34" charset="-122"/>
                <a:cs typeface="Roboto Medium" pitchFamily="34" charset="-120"/>
              </a:rPr>
              <a:t>T</a:t>
            </a:r>
            <a:r>
              <a:rPr lang="en-US" sz="4450" dirty="0" err="1">
                <a:solidFill>
                  <a:srgbClr val="FFFFFF"/>
                </a:solidFill>
                <a:latin typeface="Roboto Medium" pitchFamily="34" charset="0"/>
                <a:ea typeface="Roboto Medium" pitchFamily="34" charset="-122"/>
                <a:cs typeface="Roboto Medium" pitchFamily="34" charset="-120"/>
              </a:rPr>
              <a:t>rình</a:t>
            </a:r>
            <a:endParaRPr lang="en-US" sz="4450" dirty="0"/>
          </a:p>
        </p:txBody>
      </p:sp>
      <p:pic>
        <p:nvPicPr>
          <p:cNvPr id="5" name="Image 1" descr="preencoded.png"/>
          <p:cNvPicPr>
            <a:picLocks noChangeAspect="1"/>
          </p:cNvPicPr>
          <p:nvPr/>
        </p:nvPicPr>
        <p:blipFill>
          <a:blip r:embed="rId4"/>
          <a:stretch>
            <a:fillRect/>
          </a:stretch>
        </p:blipFill>
        <p:spPr>
          <a:xfrm>
            <a:off x="793790" y="3634264"/>
            <a:ext cx="566976" cy="566976"/>
          </a:xfrm>
          <a:prstGeom prst="rect">
            <a:avLst/>
          </a:prstGeom>
        </p:spPr>
      </p:pic>
      <p:sp>
        <p:nvSpPr>
          <p:cNvPr id="6" name="Text 2"/>
          <p:cNvSpPr/>
          <p:nvPr/>
        </p:nvSpPr>
        <p:spPr>
          <a:xfrm>
            <a:off x="793790" y="442805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Giao diện (main.py)</a:t>
            </a:r>
            <a:endParaRPr lang="en-US" sz="2200" dirty="0"/>
          </a:p>
        </p:txBody>
      </p:sp>
      <p:sp>
        <p:nvSpPr>
          <p:cNvPr id="7" name="Text 3"/>
          <p:cNvSpPr/>
          <p:nvPr/>
        </p:nvSpPr>
        <p:spPr>
          <a:xfrm>
            <a:off x="793790" y="4918472"/>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Điều khiển hiển thị và tương tác người dùng, đảm bảo trải nghiệm trực quan.</a:t>
            </a:r>
            <a:endParaRPr lang="en-US" sz="1750" dirty="0"/>
          </a:p>
        </p:txBody>
      </p:sp>
      <p:pic>
        <p:nvPicPr>
          <p:cNvPr id="8" name="Image 2" descr="preencoded.png"/>
          <p:cNvPicPr>
            <a:picLocks noChangeAspect="1"/>
          </p:cNvPicPr>
          <p:nvPr/>
        </p:nvPicPr>
        <p:blipFill>
          <a:blip r:embed="rId5"/>
          <a:stretch>
            <a:fillRect/>
          </a:stretch>
        </p:blipFill>
        <p:spPr>
          <a:xfrm>
            <a:off x="5235893" y="3634264"/>
            <a:ext cx="566976" cy="566976"/>
          </a:xfrm>
          <a:prstGeom prst="rect">
            <a:avLst/>
          </a:prstGeom>
        </p:spPr>
      </p:pic>
      <p:sp>
        <p:nvSpPr>
          <p:cNvPr id="9" name="Text 4"/>
          <p:cNvSpPr/>
          <p:nvPr/>
        </p:nvSpPr>
        <p:spPr>
          <a:xfrm>
            <a:off x="5235893" y="4428053"/>
            <a:ext cx="3303389"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Xử lý dữ liệu (contacts.py)</a:t>
            </a:r>
            <a:endParaRPr lang="en-US" sz="2200" dirty="0"/>
          </a:p>
        </p:txBody>
      </p:sp>
      <p:sp>
        <p:nvSpPr>
          <p:cNvPr id="10" name="Text 5"/>
          <p:cNvSpPr/>
          <p:nvPr/>
        </p:nvSpPr>
        <p:spPr>
          <a:xfrm>
            <a:off x="5235893" y="4918472"/>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Quản lý logic nghiệp vụ, đọc ghi file JSON, duy trì tính toàn vẹn.</a:t>
            </a:r>
            <a:endParaRPr lang="en-US" sz="1750" dirty="0"/>
          </a:p>
        </p:txBody>
      </p:sp>
      <p:pic>
        <p:nvPicPr>
          <p:cNvPr id="11" name="Image 3" descr="preencoded.png"/>
          <p:cNvPicPr>
            <a:picLocks noChangeAspect="1"/>
          </p:cNvPicPr>
          <p:nvPr/>
        </p:nvPicPr>
        <p:blipFill>
          <a:blip r:embed="rId6"/>
          <a:stretch>
            <a:fillRect/>
          </a:stretch>
        </p:blipFill>
        <p:spPr>
          <a:xfrm>
            <a:off x="9677995" y="3634264"/>
            <a:ext cx="566976" cy="566976"/>
          </a:xfrm>
          <a:prstGeom prst="rect">
            <a:avLst/>
          </a:prstGeom>
        </p:spPr>
      </p:pic>
      <p:sp>
        <p:nvSpPr>
          <p:cNvPr id="12" name="Text 6"/>
          <p:cNvSpPr/>
          <p:nvPr/>
        </p:nvSpPr>
        <p:spPr>
          <a:xfrm>
            <a:off x="9677995" y="4428053"/>
            <a:ext cx="2901553"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Lưu trữ (contacts.json)</a:t>
            </a:r>
            <a:endParaRPr lang="en-US" sz="2200" dirty="0"/>
          </a:p>
        </p:txBody>
      </p:sp>
      <p:sp>
        <p:nvSpPr>
          <p:cNvPr id="13" name="Text 7"/>
          <p:cNvSpPr/>
          <p:nvPr/>
        </p:nvSpPr>
        <p:spPr>
          <a:xfrm>
            <a:off x="9677995" y="4918472"/>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Đảm bảo dữ liệu bền vững, giúp thông tin danh bạ không bị mất.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19889"/>
            <a:ext cx="7184112" cy="708779"/>
          </a:xfrm>
          <a:prstGeom prst="rect">
            <a:avLst/>
          </a:prstGeom>
          <a:noFill/>
          <a:ln/>
        </p:spPr>
        <p:txBody>
          <a:bodyPr wrap="none" lIns="0" tIns="0" rIns="0" bIns="0" rtlCol="0" anchor="t"/>
          <a:lstStyle/>
          <a:p>
            <a:pPr marL="0" indent="0" algn="l">
              <a:lnSpc>
                <a:spcPts val="5550"/>
              </a:lnSpc>
              <a:buNone/>
            </a:pPr>
            <a:r>
              <a:rPr lang="en-US" sz="4450" dirty="0" err="1">
                <a:solidFill>
                  <a:srgbClr val="FFFFFF"/>
                </a:solidFill>
                <a:latin typeface="Roboto Medium" pitchFamily="34" charset="0"/>
                <a:ea typeface="Roboto Medium" pitchFamily="34" charset="-122"/>
                <a:cs typeface="Roboto Medium" pitchFamily="34" charset="-120"/>
              </a:rPr>
              <a:t>Biểu</a:t>
            </a:r>
            <a:r>
              <a:rPr lang="en-US" sz="4450" dirty="0">
                <a:solidFill>
                  <a:srgbClr val="FFFFFF"/>
                </a:solidFill>
                <a:latin typeface="Roboto Medium" pitchFamily="34" charset="0"/>
                <a:ea typeface="Roboto Medium" pitchFamily="34" charset="-122"/>
                <a:cs typeface="Roboto Medium" pitchFamily="34" charset="-120"/>
              </a:rPr>
              <a:t> </a:t>
            </a:r>
            <a:r>
              <a:rPr lang="vi-VN" sz="4450" dirty="0">
                <a:solidFill>
                  <a:srgbClr val="FFFFFF"/>
                </a:solidFill>
                <a:latin typeface="Roboto Medium" pitchFamily="34" charset="0"/>
                <a:ea typeface="Roboto Medium" pitchFamily="34" charset="-122"/>
                <a:cs typeface="Roboto Medium" pitchFamily="34" charset="-120"/>
              </a:rPr>
              <a:t>Đ</a:t>
            </a:r>
            <a:r>
              <a:rPr lang="en-US" sz="4450" dirty="0">
                <a:solidFill>
                  <a:srgbClr val="FFFFFF"/>
                </a:solidFill>
                <a:latin typeface="Roboto Medium" pitchFamily="34" charset="0"/>
                <a:ea typeface="Roboto Medium" pitchFamily="34" charset="-122"/>
                <a:cs typeface="Roboto Medium" pitchFamily="34" charset="-120"/>
              </a:rPr>
              <a:t>ồ </a:t>
            </a:r>
            <a:r>
              <a:rPr lang="vi-VN" sz="4450" dirty="0">
                <a:solidFill>
                  <a:srgbClr val="FFFFFF"/>
                </a:solidFill>
                <a:latin typeface="Roboto Medium" pitchFamily="34" charset="0"/>
                <a:ea typeface="Roboto Medium" pitchFamily="34" charset="-122"/>
                <a:cs typeface="Roboto Medium" pitchFamily="34" charset="-120"/>
              </a:rPr>
              <a:t>P</a:t>
            </a:r>
            <a:r>
              <a:rPr lang="en-US" sz="4450" dirty="0" err="1">
                <a:solidFill>
                  <a:srgbClr val="FFFFFF"/>
                </a:solidFill>
                <a:latin typeface="Roboto Medium" pitchFamily="34" charset="0"/>
                <a:ea typeface="Roboto Medium" pitchFamily="34" charset="-122"/>
                <a:cs typeface="Roboto Medium" pitchFamily="34" charset="-120"/>
              </a:rPr>
              <a:t>hân</a:t>
            </a:r>
            <a:r>
              <a:rPr lang="en-US" sz="4450" dirty="0">
                <a:solidFill>
                  <a:srgbClr val="FFFFFF"/>
                </a:solidFill>
                <a:latin typeface="Roboto Medium" pitchFamily="34" charset="0"/>
                <a:ea typeface="Roboto Medium" pitchFamily="34" charset="-122"/>
                <a:cs typeface="Roboto Medium" pitchFamily="34" charset="-120"/>
              </a:rPr>
              <a:t> </a:t>
            </a:r>
            <a:r>
              <a:rPr lang="vi-VN" sz="4450" dirty="0">
                <a:solidFill>
                  <a:srgbClr val="FFFFFF"/>
                </a:solidFill>
                <a:latin typeface="Roboto Medium" pitchFamily="34" charset="0"/>
                <a:ea typeface="Roboto Medium" pitchFamily="34" charset="-122"/>
                <a:cs typeface="Roboto Medium" pitchFamily="34" charset="-120"/>
              </a:rPr>
              <a:t>C</a:t>
            </a:r>
            <a:r>
              <a:rPr lang="en-US" sz="4450" dirty="0" err="1">
                <a:solidFill>
                  <a:srgbClr val="FFFFFF"/>
                </a:solidFill>
                <a:latin typeface="Roboto Medium" pitchFamily="34" charset="0"/>
                <a:ea typeface="Roboto Medium" pitchFamily="34" charset="-122"/>
                <a:cs typeface="Roboto Medium" pitchFamily="34" charset="-120"/>
              </a:rPr>
              <a:t>ấp</a:t>
            </a:r>
            <a:r>
              <a:rPr lang="en-US" sz="4450" dirty="0">
                <a:solidFill>
                  <a:srgbClr val="FFFFFF"/>
                </a:solidFill>
                <a:latin typeface="Roboto Medium" pitchFamily="34" charset="0"/>
                <a:ea typeface="Roboto Medium" pitchFamily="34" charset="-122"/>
                <a:cs typeface="Roboto Medium" pitchFamily="34" charset="-120"/>
              </a:rPr>
              <a:t> </a:t>
            </a:r>
            <a:r>
              <a:rPr lang="vi-VN" sz="4450" dirty="0">
                <a:solidFill>
                  <a:srgbClr val="FFFFFF"/>
                </a:solidFill>
                <a:latin typeface="Roboto Medium" pitchFamily="34" charset="0"/>
                <a:ea typeface="Roboto Medium" pitchFamily="34" charset="-122"/>
                <a:cs typeface="Roboto Medium" pitchFamily="34" charset="-120"/>
              </a:rPr>
              <a:t>C</a:t>
            </a:r>
            <a:r>
              <a:rPr lang="en-US" sz="4450" dirty="0" err="1">
                <a:solidFill>
                  <a:srgbClr val="FFFFFF"/>
                </a:solidFill>
                <a:latin typeface="Roboto Medium" pitchFamily="34" charset="0"/>
                <a:ea typeface="Roboto Medium" pitchFamily="34" charset="-122"/>
                <a:cs typeface="Roboto Medium" pitchFamily="34" charset="-120"/>
              </a:rPr>
              <a:t>hức</a:t>
            </a:r>
            <a:r>
              <a:rPr lang="en-US" sz="4450" dirty="0">
                <a:solidFill>
                  <a:srgbClr val="FFFFFF"/>
                </a:solidFill>
                <a:latin typeface="Roboto Medium" pitchFamily="34" charset="0"/>
                <a:ea typeface="Roboto Medium" pitchFamily="34" charset="-122"/>
                <a:cs typeface="Roboto Medium" pitchFamily="34" charset="-120"/>
              </a:rPr>
              <a:t> </a:t>
            </a:r>
            <a:r>
              <a:rPr lang="vi-VN" sz="4450" dirty="0">
                <a:solidFill>
                  <a:srgbClr val="FFFFFF"/>
                </a:solidFill>
                <a:latin typeface="Roboto Medium" pitchFamily="34" charset="0"/>
                <a:ea typeface="Roboto Medium" pitchFamily="34" charset="-122"/>
                <a:cs typeface="Roboto Medium" pitchFamily="34" charset="-120"/>
              </a:rPr>
              <a:t>N</a:t>
            </a:r>
            <a:r>
              <a:rPr lang="en-US" sz="4450" dirty="0" err="1">
                <a:solidFill>
                  <a:srgbClr val="FFFFFF"/>
                </a:solidFill>
                <a:latin typeface="Roboto Medium" pitchFamily="34" charset="0"/>
                <a:ea typeface="Roboto Medium" pitchFamily="34" charset="-122"/>
                <a:cs typeface="Roboto Medium" pitchFamily="34" charset="-120"/>
              </a:rPr>
              <a:t>ăng</a:t>
            </a:r>
            <a:endParaRPr lang="en-US" sz="4450" dirty="0"/>
          </a:p>
        </p:txBody>
      </p:sp>
      <p:sp>
        <p:nvSpPr>
          <p:cNvPr id="3" name="Text 1"/>
          <p:cNvSpPr/>
          <p:nvPr/>
        </p:nvSpPr>
        <p:spPr>
          <a:xfrm>
            <a:off x="793790" y="2272903"/>
            <a:ext cx="4205168"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Biểu đồ dưới đây mô tả cách chia nhỏ và phân cấp các chức năng chính của chương trình </a:t>
            </a:r>
            <a:r>
              <a:rPr lang="en-US" sz="1750" b="1" dirty="0">
                <a:solidFill>
                  <a:srgbClr val="CFD0D8"/>
                </a:solidFill>
                <a:latin typeface="Roboto" pitchFamily="34" charset="0"/>
                <a:ea typeface="Roboto" pitchFamily="34" charset="-122"/>
                <a:cs typeface="Roboto" pitchFamily="34" charset="-120"/>
              </a:rPr>
              <a:t>Quản lý danh bạ</a:t>
            </a:r>
            <a:r>
              <a:rPr lang="en-US" sz="1750" dirty="0">
                <a:solidFill>
                  <a:srgbClr val="CFD0D8"/>
                </a:solidFill>
                <a:latin typeface="Roboto" pitchFamily="34" charset="0"/>
                <a:ea typeface="Roboto" pitchFamily="34" charset="-122"/>
                <a:cs typeface="Roboto" pitchFamily="34" charset="-120"/>
              </a:rPr>
              <a:t>:</a:t>
            </a:r>
            <a:endParaRPr lang="en-US" sz="1750" dirty="0"/>
          </a:p>
        </p:txBody>
      </p:sp>
      <p:sp>
        <p:nvSpPr>
          <p:cNvPr id="4" name="Text 2"/>
          <p:cNvSpPr/>
          <p:nvPr/>
        </p:nvSpPr>
        <p:spPr>
          <a:xfrm>
            <a:off x="793790" y="3565684"/>
            <a:ext cx="4205168"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Ở cấp cao nhất là </a:t>
            </a:r>
            <a:r>
              <a:rPr lang="en-US" sz="1750" b="1" dirty="0">
                <a:solidFill>
                  <a:srgbClr val="CFD0D8"/>
                </a:solidFill>
                <a:latin typeface="Roboto" pitchFamily="34" charset="0"/>
                <a:ea typeface="Roboto" pitchFamily="34" charset="-122"/>
                <a:cs typeface="Roboto" pitchFamily="34" charset="-120"/>
              </a:rPr>
              <a:t>Quản lý danh bạ</a:t>
            </a:r>
            <a:r>
              <a:rPr lang="en-US" sz="1750" dirty="0">
                <a:solidFill>
                  <a:srgbClr val="CFD0D8"/>
                </a:solidFill>
                <a:latin typeface="Roboto" pitchFamily="34" charset="0"/>
                <a:ea typeface="Roboto" pitchFamily="34" charset="-122"/>
                <a:cs typeface="Roboto" pitchFamily="34" charset="-120"/>
              </a:rPr>
              <a:t>.</a:t>
            </a:r>
            <a:endParaRPr lang="en-US" sz="1750" dirty="0"/>
          </a:p>
        </p:txBody>
      </p:sp>
      <p:sp>
        <p:nvSpPr>
          <p:cNvPr id="5" name="Text 3"/>
          <p:cNvSpPr/>
          <p:nvPr/>
        </p:nvSpPr>
        <p:spPr>
          <a:xfrm>
            <a:off x="793790" y="4007882"/>
            <a:ext cx="4205168"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Chương trình được chia thành 2 khối chính:</a:t>
            </a:r>
            <a:endParaRPr lang="en-US" sz="1750" dirty="0"/>
          </a:p>
        </p:txBody>
      </p:sp>
      <p:sp>
        <p:nvSpPr>
          <p:cNvPr id="6" name="Text 4"/>
          <p:cNvSpPr/>
          <p:nvPr/>
        </p:nvSpPr>
        <p:spPr>
          <a:xfrm>
            <a:off x="793790" y="4812983"/>
            <a:ext cx="4205168" cy="362903"/>
          </a:xfrm>
          <a:prstGeom prst="rect">
            <a:avLst/>
          </a:prstGeom>
          <a:noFill/>
          <a:ln/>
        </p:spPr>
        <p:txBody>
          <a:bodyPr wrap="none" lIns="0" tIns="0" rIns="0" bIns="0" rtlCol="0" anchor="t"/>
          <a:lstStyle/>
          <a:p>
            <a:pPr marL="685800" lvl="1" indent="-342900" algn="l">
              <a:lnSpc>
                <a:spcPts val="2850"/>
              </a:lnSpc>
              <a:buSzPct val="100000"/>
              <a:buFont typeface="+mj-lt"/>
              <a:buAutoNum type="arabicPeriod"/>
            </a:pPr>
            <a:r>
              <a:rPr lang="en-US" sz="1750" b="1" dirty="0">
                <a:solidFill>
                  <a:srgbClr val="CFD0D8"/>
                </a:solidFill>
                <a:latin typeface="Roboto" pitchFamily="34" charset="0"/>
                <a:ea typeface="Roboto" pitchFamily="34" charset="-122"/>
                <a:cs typeface="Roboto" pitchFamily="34" charset="-120"/>
              </a:rPr>
              <a:t>Quản lý giao diện người dùng (UI)</a:t>
            </a:r>
            <a:endParaRPr lang="en-US" sz="1750" dirty="0"/>
          </a:p>
        </p:txBody>
      </p:sp>
      <p:sp>
        <p:nvSpPr>
          <p:cNvPr id="7" name="Text 5"/>
          <p:cNvSpPr/>
          <p:nvPr/>
        </p:nvSpPr>
        <p:spPr>
          <a:xfrm>
            <a:off x="793790" y="5255181"/>
            <a:ext cx="4205168" cy="362903"/>
          </a:xfrm>
          <a:prstGeom prst="rect">
            <a:avLst/>
          </a:prstGeom>
          <a:noFill/>
          <a:ln/>
        </p:spPr>
        <p:txBody>
          <a:bodyPr wrap="none" lIns="0" tIns="0" rIns="0" bIns="0" rtlCol="0" anchor="t"/>
          <a:lstStyle/>
          <a:p>
            <a:pPr marL="685800" lvl="1" indent="-342900" algn="l">
              <a:lnSpc>
                <a:spcPts val="2850"/>
              </a:lnSpc>
              <a:buSzPct val="100000"/>
              <a:buFont typeface="+mj-lt"/>
              <a:buAutoNum type="arabicPeriod" startAt="2"/>
            </a:pPr>
            <a:r>
              <a:rPr lang="en-US" sz="1750" b="1" dirty="0">
                <a:solidFill>
                  <a:srgbClr val="CFD0D8"/>
                </a:solidFill>
                <a:latin typeface="Roboto" pitchFamily="34" charset="0"/>
                <a:ea typeface="Roboto" pitchFamily="34" charset="-122"/>
                <a:cs typeface="Roboto" pitchFamily="34" charset="-120"/>
              </a:rPr>
              <a:t>Quản lý dữ liệu danh bạ</a:t>
            </a:r>
            <a:endParaRPr lang="en-US" sz="1750" dirty="0"/>
          </a:p>
        </p:txBody>
      </p:sp>
      <p:sp>
        <p:nvSpPr>
          <p:cNvPr id="8" name="Text 6"/>
          <p:cNvSpPr/>
          <p:nvPr/>
        </p:nvSpPr>
        <p:spPr>
          <a:xfrm>
            <a:off x="793790" y="5697379"/>
            <a:ext cx="4205168"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Mỗi khối lại có các chức năng con như: </a:t>
            </a:r>
            <a:r>
              <a:rPr lang="en-US" sz="1750" b="1" dirty="0">
                <a:solidFill>
                  <a:srgbClr val="CFD0D8"/>
                </a:solidFill>
                <a:latin typeface="Roboto" pitchFamily="34" charset="0"/>
                <a:ea typeface="Roboto" pitchFamily="34" charset="-122"/>
                <a:cs typeface="Roboto" pitchFamily="34" charset="-120"/>
              </a:rPr>
              <a:t>Thêm</a:t>
            </a:r>
            <a:r>
              <a:rPr lang="en-US" sz="1750" dirty="0">
                <a:solidFill>
                  <a:srgbClr val="CFD0D8"/>
                </a:solidFill>
                <a:latin typeface="Roboto" pitchFamily="34" charset="0"/>
                <a:ea typeface="Roboto" pitchFamily="34" charset="-122"/>
                <a:cs typeface="Roboto" pitchFamily="34" charset="-120"/>
              </a:rPr>
              <a:t>, </a:t>
            </a:r>
            <a:r>
              <a:rPr lang="en-US" sz="1750" b="1" dirty="0">
                <a:solidFill>
                  <a:srgbClr val="CFD0D8"/>
                </a:solidFill>
                <a:latin typeface="Roboto" pitchFamily="34" charset="0"/>
                <a:ea typeface="Roboto" pitchFamily="34" charset="-122"/>
                <a:cs typeface="Roboto" pitchFamily="34" charset="-120"/>
              </a:rPr>
              <a:t>Xóa</a:t>
            </a:r>
            <a:r>
              <a:rPr lang="en-US" sz="1750" dirty="0">
                <a:solidFill>
                  <a:srgbClr val="CFD0D8"/>
                </a:solidFill>
                <a:latin typeface="Roboto" pitchFamily="34" charset="0"/>
                <a:ea typeface="Roboto" pitchFamily="34" charset="-122"/>
                <a:cs typeface="Roboto" pitchFamily="34" charset="-120"/>
              </a:rPr>
              <a:t>, </a:t>
            </a:r>
            <a:r>
              <a:rPr lang="en-US" sz="1750" b="1" dirty="0">
                <a:solidFill>
                  <a:srgbClr val="CFD0D8"/>
                </a:solidFill>
                <a:latin typeface="Roboto" pitchFamily="34" charset="0"/>
                <a:ea typeface="Roboto" pitchFamily="34" charset="-122"/>
                <a:cs typeface="Roboto" pitchFamily="34" charset="-120"/>
              </a:rPr>
              <a:t>Chỉnh sửa</a:t>
            </a:r>
            <a:r>
              <a:rPr lang="en-US" sz="1750" dirty="0">
                <a:solidFill>
                  <a:srgbClr val="CFD0D8"/>
                </a:solidFill>
                <a:latin typeface="Roboto" pitchFamily="34" charset="0"/>
                <a:ea typeface="Roboto" pitchFamily="34" charset="-122"/>
                <a:cs typeface="Roboto" pitchFamily="34" charset="-120"/>
              </a:rPr>
              <a:t>, </a:t>
            </a:r>
            <a:r>
              <a:rPr lang="en-US" sz="1750" b="1" dirty="0">
                <a:solidFill>
                  <a:srgbClr val="CFD0D8"/>
                </a:solidFill>
                <a:latin typeface="Roboto" pitchFamily="34" charset="0"/>
                <a:ea typeface="Roboto" pitchFamily="34" charset="-122"/>
                <a:cs typeface="Roboto" pitchFamily="34" charset="-120"/>
              </a:rPr>
              <a:t>Hiển thị</a:t>
            </a:r>
            <a:r>
              <a:rPr lang="en-US" sz="1750" dirty="0">
                <a:solidFill>
                  <a:srgbClr val="CFD0D8"/>
                </a:solidFill>
                <a:latin typeface="Roboto" pitchFamily="34" charset="0"/>
                <a:ea typeface="Roboto" pitchFamily="34" charset="-122"/>
                <a:cs typeface="Roboto" pitchFamily="34" charset="-120"/>
              </a:rPr>
              <a:t>, </a:t>
            </a:r>
            <a:r>
              <a:rPr lang="en-US" sz="1750" b="1" dirty="0">
                <a:solidFill>
                  <a:srgbClr val="CFD0D8"/>
                </a:solidFill>
                <a:latin typeface="Roboto" pitchFamily="34" charset="0"/>
                <a:ea typeface="Roboto" pitchFamily="34" charset="-122"/>
                <a:cs typeface="Roboto" pitchFamily="34" charset="-120"/>
              </a:rPr>
              <a:t>Tìm kiếm,…</a:t>
            </a:r>
            <a:endParaRPr lang="en-US" sz="1750" dirty="0"/>
          </a:p>
        </p:txBody>
      </p:sp>
      <p:pic>
        <p:nvPicPr>
          <p:cNvPr id="9" name="Image 0" descr="preencoded.png"/>
          <p:cNvPicPr>
            <a:picLocks noChangeAspect="1"/>
          </p:cNvPicPr>
          <p:nvPr/>
        </p:nvPicPr>
        <p:blipFill>
          <a:blip r:embed="rId3"/>
          <a:stretch>
            <a:fillRect/>
          </a:stretch>
        </p:blipFill>
        <p:spPr>
          <a:xfrm>
            <a:off x="5559981" y="2323981"/>
            <a:ext cx="8284131" cy="463057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425773"/>
            <a:ext cx="6577251"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Cấu Trúc Dữ Liệu Danh Bạ</a:t>
            </a:r>
            <a:endParaRPr lang="en-US" sz="4450" dirty="0"/>
          </a:p>
        </p:txBody>
      </p:sp>
      <p:sp>
        <p:nvSpPr>
          <p:cNvPr id="3" name="Text 1"/>
          <p:cNvSpPr/>
          <p:nvPr/>
        </p:nvSpPr>
        <p:spPr>
          <a:xfrm>
            <a:off x="793790" y="258818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Dữ liệu danh bạ được lưu trong tệp </a:t>
            </a:r>
            <a:r>
              <a:rPr lang="en-US" sz="1750" b="1" dirty="0">
                <a:solidFill>
                  <a:srgbClr val="CFD0D8"/>
                </a:solidFill>
                <a:latin typeface="Roboto" pitchFamily="34" charset="0"/>
                <a:ea typeface="Roboto" pitchFamily="34" charset="-122"/>
                <a:cs typeface="Roboto" pitchFamily="34" charset="-120"/>
              </a:rPr>
              <a:t>contacts.json</a:t>
            </a:r>
            <a:r>
              <a:rPr lang="en-US" sz="1750" dirty="0">
                <a:solidFill>
                  <a:srgbClr val="CFD0D8"/>
                </a:solidFill>
                <a:latin typeface="Roboto" pitchFamily="34" charset="0"/>
                <a:ea typeface="Roboto" pitchFamily="34" charset="-122"/>
                <a:cs typeface="Roboto" pitchFamily="34" charset="-120"/>
              </a:rPr>
              <a:t>. Tệp này chứa một danh sách các từ điển. Mỗi từ điển đại diện cho một liên hệ duy nhất.</a:t>
            </a:r>
            <a:endParaRPr lang="en-US" sz="1750" dirty="0"/>
          </a:p>
        </p:txBody>
      </p:sp>
      <p:sp>
        <p:nvSpPr>
          <p:cNvPr id="4" name="Text 2"/>
          <p:cNvSpPr/>
          <p:nvPr/>
        </p:nvSpPr>
        <p:spPr>
          <a:xfrm>
            <a:off x="793790" y="3569137"/>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Mỗi liên hệ bao gồm ba trường thông tin chính:</a:t>
            </a:r>
            <a:endParaRPr lang="en-US" sz="1750" dirty="0"/>
          </a:p>
        </p:txBody>
      </p:sp>
      <p:sp>
        <p:nvSpPr>
          <p:cNvPr id="5" name="Shape 3"/>
          <p:cNvSpPr/>
          <p:nvPr/>
        </p:nvSpPr>
        <p:spPr>
          <a:xfrm>
            <a:off x="793790" y="4187190"/>
            <a:ext cx="13042821" cy="2616518"/>
          </a:xfrm>
          <a:prstGeom prst="roundRect">
            <a:avLst>
              <a:gd name="adj" fmla="val 3641"/>
            </a:avLst>
          </a:prstGeom>
          <a:noFill/>
          <a:ln w="7620">
            <a:solidFill>
              <a:srgbClr val="FFFFFF">
                <a:alpha val="24000"/>
              </a:srgbClr>
            </a:solidFill>
            <a:prstDash val="solid"/>
          </a:ln>
        </p:spPr>
      </p:sp>
      <p:sp>
        <p:nvSpPr>
          <p:cNvPr id="6" name="Shape 4"/>
          <p:cNvSpPr/>
          <p:nvPr/>
        </p:nvSpPr>
        <p:spPr>
          <a:xfrm>
            <a:off x="801410" y="4194810"/>
            <a:ext cx="13026271" cy="650319"/>
          </a:xfrm>
          <a:prstGeom prst="rect">
            <a:avLst/>
          </a:prstGeom>
          <a:solidFill>
            <a:srgbClr val="FFFFFF">
              <a:alpha val="4000"/>
            </a:srgbClr>
          </a:solidFill>
          <a:ln/>
        </p:spPr>
      </p:sp>
      <p:sp>
        <p:nvSpPr>
          <p:cNvPr id="7" name="Text 5"/>
          <p:cNvSpPr/>
          <p:nvPr/>
        </p:nvSpPr>
        <p:spPr>
          <a:xfrm>
            <a:off x="1029653" y="4338518"/>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Trường dữ liệu</a:t>
            </a:r>
            <a:endParaRPr lang="en-US" sz="1750" dirty="0"/>
          </a:p>
        </p:txBody>
      </p:sp>
      <p:sp>
        <p:nvSpPr>
          <p:cNvPr id="8" name="Text 6"/>
          <p:cNvSpPr/>
          <p:nvPr/>
        </p:nvSpPr>
        <p:spPr>
          <a:xfrm>
            <a:off x="5375077" y="4338518"/>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Ý nghĩa</a:t>
            </a:r>
            <a:endParaRPr lang="en-US" sz="1750" dirty="0"/>
          </a:p>
        </p:txBody>
      </p:sp>
      <p:sp>
        <p:nvSpPr>
          <p:cNvPr id="9" name="Text 7"/>
          <p:cNvSpPr/>
          <p:nvPr/>
        </p:nvSpPr>
        <p:spPr>
          <a:xfrm>
            <a:off x="9716691" y="4338518"/>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Kiểu</a:t>
            </a:r>
            <a:endParaRPr lang="en-US" sz="1750" dirty="0"/>
          </a:p>
        </p:txBody>
      </p:sp>
      <p:sp>
        <p:nvSpPr>
          <p:cNvPr id="10" name="Shape 8"/>
          <p:cNvSpPr/>
          <p:nvPr/>
        </p:nvSpPr>
        <p:spPr>
          <a:xfrm>
            <a:off x="801410" y="4845129"/>
            <a:ext cx="13026271" cy="650319"/>
          </a:xfrm>
          <a:prstGeom prst="rect">
            <a:avLst/>
          </a:prstGeom>
          <a:solidFill>
            <a:srgbClr val="000000">
              <a:alpha val="4000"/>
            </a:srgbClr>
          </a:solidFill>
          <a:ln/>
        </p:spPr>
      </p:sp>
      <p:sp>
        <p:nvSpPr>
          <p:cNvPr id="11" name="Text 9"/>
          <p:cNvSpPr/>
          <p:nvPr/>
        </p:nvSpPr>
        <p:spPr>
          <a:xfrm>
            <a:off x="1029653" y="4988838"/>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name</a:t>
            </a:r>
            <a:endParaRPr lang="en-US" sz="1750" dirty="0"/>
          </a:p>
        </p:txBody>
      </p:sp>
      <p:sp>
        <p:nvSpPr>
          <p:cNvPr id="12" name="Text 10"/>
          <p:cNvSpPr/>
          <p:nvPr/>
        </p:nvSpPr>
        <p:spPr>
          <a:xfrm>
            <a:off x="5375077" y="4988838"/>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Tên liên hệ</a:t>
            </a:r>
            <a:endParaRPr lang="en-US" sz="1750" dirty="0"/>
          </a:p>
        </p:txBody>
      </p:sp>
      <p:sp>
        <p:nvSpPr>
          <p:cNvPr id="13" name="Text 11"/>
          <p:cNvSpPr/>
          <p:nvPr/>
        </p:nvSpPr>
        <p:spPr>
          <a:xfrm>
            <a:off x="9716691" y="4988838"/>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string</a:t>
            </a:r>
            <a:endParaRPr lang="en-US" sz="1750" dirty="0"/>
          </a:p>
        </p:txBody>
      </p:sp>
      <p:sp>
        <p:nvSpPr>
          <p:cNvPr id="14" name="Shape 12"/>
          <p:cNvSpPr/>
          <p:nvPr/>
        </p:nvSpPr>
        <p:spPr>
          <a:xfrm>
            <a:off x="801410" y="5495449"/>
            <a:ext cx="13026271" cy="650319"/>
          </a:xfrm>
          <a:prstGeom prst="rect">
            <a:avLst/>
          </a:prstGeom>
          <a:solidFill>
            <a:srgbClr val="FFFFFF">
              <a:alpha val="4000"/>
            </a:srgbClr>
          </a:solidFill>
          <a:ln/>
        </p:spPr>
      </p:sp>
      <p:sp>
        <p:nvSpPr>
          <p:cNvPr id="15" name="Text 13"/>
          <p:cNvSpPr/>
          <p:nvPr/>
        </p:nvSpPr>
        <p:spPr>
          <a:xfrm>
            <a:off x="1029653" y="5639157"/>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phone</a:t>
            </a:r>
            <a:endParaRPr lang="en-US" sz="1750" dirty="0"/>
          </a:p>
        </p:txBody>
      </p:sp>
      <p:sp>
        <p:nvSpPr>
          <p:cNvPr id="16" name="Text 14"/>
          <p:cNvSpPr/>
          <p:nvPr/>
        </p:nvSpPr>
        <p:spPr>
          <a:xfrm>
            <a:off x="5375077" y="5639157"/>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Số điện thoại</a:t>
            </a:r>
            <a:endParaRPr lang="en-US" sz="1750" dirty="0"/>
          </a:p>
        </p:txBody>
      </p:sp>
      <p:sp>
        <p:nvSpPr>
          <p:cNvPr id="17" name="Text 15"/>
          <p:cNvSpPr/>
          <p:nvPr/>
        </p:nvSpPr>
        <p:spPr>
          <a:xfrm>
            <a:off x="9716691" y="5639157"/>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string</a:t>
            </a:r>
            <a:endParaRPr lang="en-US" sz="1750" dirty="0"/>
          </a:p>
        </p:txBody>
      </p:sp>
      <p:sp>
        <p:nvSpPr>
          <p:cNvPr id="18" name="Shape 16"/>
          <p:cNvSpPr/>
          <p:nvPr/>
        </p:nvSpPr>
        <p:spPr>
          <a:xfrm>
            <a:off x="801410" y="6145768"/>
            <a:ext cx="13026271" cy="650319"/>
          </a:xfrm>
          <a:prstGeom prst="rect">
            <a:avLst/>
          </a:prstGeom>
          <a:solidFill>
            <a:srgbClr val="000000">
              <a:alpha val="4000"/>
            </a:srgbClr>
          </a:solidFill>
          <a:ln/>
        </p:spPr>
      </p:sp>
      <p:sp>
        <p:nvSpPr>
          <p:cNvPr id="19" name="Text 17"/>
          <p:cNvSpPr/>
          <p:nvPr/>
        </p:nvSpPr>
        <p:spPr>
          <a:xfrm>
            <a:off x="1029653" y="6289477"/>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email</a:t>
            </a:r>
            <a:endParaRPr lang="en-US" sz="1750" dirty="0"/>
          </a:p>
        </p:txBody>
      </p:sp>
      <p:sp>
        <p:nvSpPr>
          <p:cNvPr id="20" name="Text 18"/>
          <p:cNvSpPr/>
          <p:nvPr/>
        </p:nvSpPr>
        <p:spPr>
          <a:xfrm>
            <a:off x="5375077" y="6289477"/>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Địa chỉ email</a:t>
            </a:r>
            <a:endParaRPr lang="en-US" sz="1750" dirty="0"/>
          </a:p>
        </p:txBody>
      </p:sp>
      <p:sp>
        <p:nvSpPr>
          <p:cNvPr id="21" name="Text 19"/>
          <p:cNvSpPr/>
          <p:nvPr/>
        </p:nvSpPr>
        <p:spPr>
          <a:xfrm>
            <a:off x="9716691" y="6289477"/>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string</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498640"/>
            <a:ext cx="8026598"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Một số trường hợp thực nghiệm</a:t>
            </a:r>
            <a:endParaRPr lang="en-US" sz="4450" dirty="0"/>
          </a:p>
        </p:txBody>
      </p:sp>
      <p:pic>
        <p:nvPicPr>
          <p:cNvPr id="3" name="Image 0" descr="preencoded.png"/>
          <p:cNvPicPr>
            <a:picLocks noChangeAspect="1"/>
          </p:cNvPicPr>
          <p:nvPr/>
        </p:nvPicPr>
        <p:blipFill>
          <a:blip r:embed="rId3"/>
          <a:stretch>
            <a:fillRect/>
          </a:stretch>
        </p:blipFill>
        <p:spPr>
          <a:xfrm>
            <a:off x="793790" y="2661047"/>
            <a:ext cx="4158615" cy="2570202"/>
          </a:xfrm>
          <a:prstGeom prst="rect">
            <a:avLst/>
          </a:prstGeom>
        </p:spPr>
      </p:pic>
      <p:sp>
        <p:nvSpPr>
          <p:cNvPr id="4" name="Text 1"/>
          <p:cNvSpPr/>
          <p:nvPr/>
        </p:nvSpPr>
        <p:spPr>
          <a:xfrm>
            <a:off x="793790" y="551473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Thêm liên hệ</a:t>
            </a:r>
            <a:endParaRPr lang="en-US" sz="2200" dirty="0"/>
          </a:p>
        </p:txBody>
      </p:sp>
      <p:sp>
        <p:nvSpPr>
          <p:cNvPr id="5" name="Text 2"/>
          <p:cNvSpPr/>
          <p:nvPr/>
        </p:nvSpPr>
        <p:spPr>
          <a:xfrm>
            <a:off x="793790" y="6005155"/>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Ứng dụng đã hoàn thành chức năng.</a:t>
            </a:r>
            <a:endParaRPr lang="en-US" sz="1750" dirty="0"/>
          </a:p>
        </p:txBody>
      </p:sp>
      <p:pic>
        <p:nvPicPr>
          <p:cNvPr id="6" name="Image 1" descr="preencoded.png"/>
          <p:cNvPicPr>
            <a:picLocks noChangeAspect="1"/>
          </p:cNvPicPr>
          <p:nvPr/>
        </p:nvPicPr>
        <p:blipFill>
          <a:blip r:embed="rId4"/>
          <a:stretch>
            <a:fillRect/>
          </a:stretch>
        </p:blipFill>
        <p:spPr>
          <a:xfrm>
            <a:off x="5235893" y="2661047"/>
            <a:ext cx="4158615" cy="2570202"/>
          </a:xfrm>
          <a:prstGeom prst="rect">
            <a:avLst/>
          </a:prstGeom>
        </p:spPr>
      </p:pic>
      <p:sp>
        <p:nvSpPr>
          <p:cNvPr id="7" name="Text 3"/>
          <p:cNvSpPr/>
          <p:nvPr/>
        </p:nvSpPr>
        <p:spPr>
          <a:xfrm>
            <a:off x="5235893" y="5514737"/>
            <a:ext cx="3168729"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Trường hợp không hợp lệ</a:t>
            </a:r>
            <a:endParaRPr lang="en-US" sz="2200" dirty="0"/>
          </a:p>
        </p:txBody>
      </p:sp>
      <p:sp>
        <p:nvSpPr>
          <p:cNvPr id="8" name="Text 4"/>
          <p:cNvSpPr/>
          <p:nvPr/>
        </p:nvSpPr>
        <p:spPr>
          <a:xfrm>
            <a:off x="5235893" y="6005155"/>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Khi số điện thoại đã tồn tại thì không thể lưu thêm</a:t>
            </a:r>
            <a:endParaRPr lang="en-US" sz="1750" dirty="0"/>
          </a:p>
        </p:txBody>
      </p:sp>
      <p:pic>
        <p:nvPicPr>
          <p:cNvPr id="9" name="Image 2" descr="preencoded.png"/>
          <p:cNvPicPr>
            <a:picLocks noChangeAspect="1"/>
          </p:cNvPicPr>
          <p:nvPr/>
        </p:nvPicPr>
        <p:blipFill>
          <a:blip r:embed="rId5"/>
          <a:stretch>
            <a:fillRect/>
          </a:stretch>
        </p:blipFill>
        <p:spPr>
          <a:xfrm>
            <a:off x="9677995" y="2661047"/>
            <a:ext cx="4158615" cy="2570202"/>
          </a:xfrm>
          <a:prstGeom prst="rect">
            <a:avLst/>
          </a:prstGeom>
        </p:spPr>
      </p:pic>
      <p:sp>
        <p:nvSpPr>
          <p:cNvPr id="10" name="Text 5"/>
          <p:cNvSpPr/>
          <p:nvPr/>
        </p:nvSpPr>
        <p:spPr>
          <a:xfrm>
            <a:off x="9677995" y="551473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Tìm kiếm theo tên</a:t>
            </a:r>
            <a:endParaRPr lang="en-US" sz="2200" dirty="0"/>
          </a:p>
        </p:txBody>
      </p:sp>
      <p:sp>
        <p:nvSpPr>
          <p:cNvPr id="11" name="Text 6"/>
          <p:cNvSpPr/>
          <p:nvPr/>
        </p:nvSpPr>
        <p:spPr>
          <a:xfrm>
            <a:off x="9677995" y="6005155"/>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Hỗ trợ nhập từ khóa và lọc theo từ khóa</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706</Words>
  <Application>Microsoft Office PowerPoint</Application>
  <PresentationFormat>Custom</PresentationFormat>
  <Paragraphs>89</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Roboto</vt:lpstr>
      <vt:lpstr>Roboto Medium</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Trung Hiếu Nguyễn</cp:lastModifiedBy>
  <cp:revision>2</cp:revision>
  <dcterms:created xsi:type="dcterms:W3CDTF">2025-06-08T16:12:38Z</dcterms:created>
  <dcterms:modified xsi:type="dcterms:W3CDTF">2025-06-08T16:15:49Z</dcterms:modified>
</cp:coreProperties>
</file>